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" y="3059430"/>
            <a:ext cx="3611880" cy="211074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2137529"/>
            <a:ext cx="7415927" cy="2004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b="1" spc="-126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Intelligent Online Shopping</a:t>
            </a:r>
            <a:endParaRPr lang="en-US" sz="6312" dirty="0"/>
          </a:p>
        </p:txBody>
      </p:sp>
      <p:sp>
        <p:nvSpPr>
          <p:cNvPr id="7" name="Text 2"/>
          <p:cNvSpPr/>
          <p:nvPr/>
        </p:nvSpPr>
        <p:spPr>
          <a:xfrm>
            <a:off x="6350437" y="4511873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Discover how machine learning can revolutionize your online shopping experience. From personalized recommendations to streamlined checkout, this presentation explores the cutting-edge technologies that are transforming the way we shop.</a:t>
            </a:r>
            <a:endParaRPr lang="en-US" sz="1944" dirty="0"/>
          </a:p>
        </p:txBody>
      </p:sp>
      <p:pic>
        <p:nvPicPr>
          <p:cNvPr id="8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23" y="2283738"/>
            <a:ext cx="4882634" cy="366200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31625" y="664964"/>
            <a:ext cx="7453551" cy="14206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93"/>
              </a:lnSpc>
              <a:buNone/>
            </a:pPr>
            <a:r>
              <a:rPr lang="en-US" sz="4475" b="1" spc="-89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Future of Online Shopping</a:t>
            </a:r>
            <a:endParaRPr lang="en-US" sz="4475" dirty="0"/>
          </a:p>
        </p:txBody>
      </p:sp>
      <p:sp>
        <p:nvSpPr>
          <p:cNvPr id="7" name="Shape 2"/>
          <p:cNvSpPr/>
          <p:nvPr/>
        </p:nvSpPr>
        <p:spPr>
          <a:xfrm>
            <a:off x="6331625" y="2719507"/>
            <a:ext cx="543401" cy="543401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18077" y="2820710"/>
            <a:ext cx="170497" cy="3409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85"/>
              </a:lnSpc>
              <a:buNone/>
            </a:pPr>
            <a:r>
              <a:rPr lang="en-US" sz="2685" b="1" spc="-5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685" dirty="0"/>
          </a:p>
        </p:txBody>
      </p:sp>
      <p:sp>
        <p:nvSpPr>
          <p:cNvPr id="9" name="Text 4"/>
          <p:cNvSpPr/>
          <p:nvPr/>
        </p:nvSpPr>
        <p:spPr>
          <a:xfrm>
            <a:off x="7116485" y="2719507"/>
            <a:ext cx="2910364" cy="3550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7"/>
              </a:lnSpc>
              <a:buNone/>
            </a:pPr>
            <a:r>
              <a:rPr lang="en-US" sz="2237" b="1" spc="-4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Immersive Experiences</a:t>
            </a:r>
            <a:endParaRPr lang="en-US" sz="2237" dirty="0"/>
          </a:p>
        </p:txBody>
      </p:sp>
      <p:sp>
        <p:nvSpPr>
          <p:cNvPr id="10" name="Text 5"/>
          <p:cNvSpPr/>
          <p:nvPr/>
        </p:nvSpPr>
        <p:spPr>
          <a:xfrm>
            <a:off x="7116485" y="3219450"/>
            <a:ext cx="6668691" cy="772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43"/>
              </a:lnSpc>
              <a:buNone/>
            </a:pPr>
            <a:r>
              <a:rPr lang="en-US" sz="1902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and interact with products in virtual or augmented reality environments.</a:t>
            </a:r>
            <a:endParaRPr lang="en-US" sz="1902" dirty="0"/>
          </a:p>
        </p:txBody>
      </p:sp>
      <p:sp>
        <p:nvSpPr>
          <p:cNvPr id="11" name="Shape 6"/>
          <p:cNvSpPr/>
          <p:nvPr/>
        </p:nvSpPr>
        <p:spPr>
          <a:xfrm>
            <a:off x="6331625" y="4505563"/>
            <a:ext cx="543401" cy="543401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6518077" y="4606766"/>
            <a:ext cx="170497" cy="3409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85"/>
              </a:lnSpc>
              <a:buNone/>
            </a:pPr>
            <a:r>
              <a:rPr lang="en-US" sz="2685" b="1" spc="-5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685" dirty="0"/>
          </a:p>
        </p:txBody>
      </p:sp>
      <p:sp>
        <p:nvSpPr>
          <p:cNvPr id="13" name="Text 8"/>
          <p:cNvSpPr/>
          <p:nvPr/>
        </p:nvSpPr>
        <p:spPr>
          <a:xfrm>
            <a:off x="7116485" y="4505563"/>
            <a:ext cx="3046928" cy="3550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7"/>
              </a:lnSpc>
              <a:buNone/>
            </a:pPr>
            <a:r>
              <a:rPr lang="en-US" sz="2237" b="1" spc="-4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Autonomous Fulfillment</a:t>
            </a:r>
            <a:endParaRPr lang="en-US" sz="2237" dirty="0"/>
          </a:p>
        </p:txBody>
      </p:sp>
      <p:sp>
        <p:nvSpPr>
          <p:cNvPr id="14" name="Text 9"/>
          <p:cNvSpPr/>
          <p:nvPr/>
        </p:nvSpPr>
        <p:spPr>
          <a:xfrm>
            <a:off x="7116485" y="5005507"/>
            <a:ext cx="6668691" cy="772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43"/>
              </a:lnSpc>
              <a:buNone/>
            </a:pPr>
            <a:r>
              <a:rPr lang="en-US" sz="1902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Autonomous drones and vehicles deliver purchases directly to customers' doorsteps.</a:t>
            </a:r>
            <a:endParaRPr lang="en-US" sz="1902" dirty="0"/>
          </a:p>
        </p:txBody>
      </p:sp>
      <p:sp>
        <p:nvSpPr>
          <p:cNvPr id="15" name="Shape 10"/>
          <p:cNvSpPr/>
          <p:nvPr/>
        </p:nvSpPr>
        <p:spPr>
          <a:xfrm>
            <a:off x="6331625" y="6291620"/>
            <a:ext cx="543401" cy="543401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518077" y="6392823"/>
            <a:ext cx="170497" cy="3409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85"/>
              </a:lnSpc>
              <a:buNone/>
            </a:pPr>
            <a:r>
              <a:rPr lang="en-US" sz="2685" b="1" spc="-5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685" dirty="0"/>
          </a:p>
        </p:txBody>
      </p:sp>
      <p:sp>
        <p:nvSpPr>
          <p:cNvPr id="17" name="Text 12"/>
          <p:cNvSpPr/>
          <p:nvPr/>
        </p:nvSpPr>
        <p:spPr>
          <a:xfrm>
            <a:off x="7116485" y="6291620"/>
            <a:ext cx="2844165" cy="3550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7"/>
              </a:lnSpc>
              <a:buNone/>
            </a:pPr>
            <a:r>
              <a:rPr lang="en-US" sz="2237" b="1" spc="-4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Continuous Innovation</a:t>
            </a:r>
            <a:endParaRPr lang="en-US" sz="2237" dirty="0"/>
          </a:p>
        </p:txBody>
      </p:sp>
      <p:sp>
        <p:nvSpPr>
          <p:cNvPr id="18" name="Text 13"/>
          <p:cNvSpPr/>
          <p:nvPr/>
        </p:nvSpPr>
        <p:spPr>
          <a:xfrm>
            <a:off x="7116485" y="6791563"/>
            <a:ext cx="6668691" cy="772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43"/>
              </a:lnSpc>
              <a:buNone/>
            </a:pPr>
            <a:r>
              <a:rPr lang="en-US" sz="1902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Ongoing advancements in AI, blockchain, and other technologies will further enhance the online shopping experience.</a:t>
            </a:r>
            <a:endParaRPr lang="en-US" sz="1902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8693" y="3941088"/>
            <a:ext cx="1029616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spc="-91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Challenges in Traditional Shopping Carts</a:t>
            </a:r>
            <a:endParaRPr lang="en-US" sz="4574" dirty="0"/>
          </a:p>
        </p:txBody>
      </p:sp>
      <p:sp>
        <p:nvSpPr>
          <p:cNvPr id="6" name="Shape 2"/>
          <p:cNvSpPr/>
          <p:nvPr/>
        </p:nvSpPr>
        <p:spPr>
          <a:xfrm>
            <a:off x="968693" y="5315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59193" y="5418534"/>
            <a:ext cx="174308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spc="-5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744" dirty="0"/>
          </a:p>
        </p:txBody>
      </p:sp>
      <p:sp>
        <p:nvSpPr>
          <p:cNvPr id="8" name="Text 4"/>
          <p:cNvSpPr/>
          <p:nvPr/>
        </p:nvSpPr>
        <p:spPr>
          <a:xfrm>
            <a:off x="1770936" y="5315069"/>
            <a:ext cx="3264218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Impersonal Recommendations</a:t>
            </a:r>
            <a:endParaRPr lang="en-US" sz="2287" dirty="0"/>
          </a:p>
        </p:txBody>
      </p:sp>
      <p:sp>
        <p:nvSpPr>
          <p:cNvPr id="9" name="Text 5"/>
          <p:cNvSpPr/>
          <p:nvPr/>
        </p:nvSpPr>
        <p:spPr>
          <a:xfrm>
            <a:off x="1770936" y="6189464"/>
            <a:ext cx="326421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Generic product suggestions fail to meet individual needs and preferences.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5281970" y="5315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472470" y="5418534"/>
            <a:ext cx="174308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spc="-5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744" dirty="0"/>
          </a:p>
        </p:txBody>
      </p:sp>
      <p:sp>
        <p:nvSpPr>
          <p:cNvPr id="12" name="Text 8"/>
          <p:cNvSpPr/>
          <p:nvPr/>
        </p:nvSpPr>
        <p:spPr>
          <a:xfrm>
            <a:off x="6084213" y="531506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Complicated Checkout</a:t>
            </a:r>
            <a:endParaRPr lang="en-US" sz="2287" dirty="0"/>
          </a:p>
        </p:txBody>
      </p:sp>
      <p:sp>
        <p:nvSpPr>
          <p:cNvPr id="13" name="Text 9"/>
          <p:cNvSpPr/>
          <p:nvPr/>
        </p:nvSpPr>
        <p:spPr>
          <a:xfrm>
            <a:off x="6084213" y="5826323"/>
            <a:ext cx="326421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Lengthy forms and multiple steps can lead to abandoned carts.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9595247" y="5315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785747" y="5418534"/>
            <a:ext cx="174308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spc="-5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744" dirty="0"/>
          </a:p>
        </p:txBody>
      </p:sp>
      <p:sp>
        <p:nvSpPr>
          <p:cNvPr id="16" name="Text 12"/>
          <p:cNvSpPr/>
          <p:nvPr/>
        </p:nvSpPr>
        <p:spPr>
          <a:xfrm>
            <a:off x="10397490" y="531506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Limited Insights</a:t>
            </a:r>
            <a:endParaRPr lang="en-US" sz="2287" dirty="0"/>
          </a:p>
        </p:txBody>
      </p:sp>
      <p:sp>
        <p:nvSpPr>
          <p:cNvPr id="17" name="Text 13"/>
          <p:cNvSpPr/>
          <p:nvPr/>
        </p:nvSpPr>
        <p:spPr>
          <a:xfrm>
            <a:off x="10397490" y="5826323"/>
            <a:ext cx="326421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Lack of customer data hinders the ability to optimize the shopping experience.</a:t>
            </a:r>
            <a:endParaRPr lang="en-US" sz="1944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237065"/>
            <a:ext cx="889527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spc="-91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Blockchain for Secure Transactions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Decentralized Security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Blockchain's distributed ledger ensures the integrity of every transaction, protecting your sensitive information.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07462" y="3580209"/>
            <a:ext cx="3118604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Transparent Traceability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5407462" y="4190167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immutable nature of blockchain records allows you to track the entire history of your purchases.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46231" y="3580209"/>
            <a:ext cx="3138845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Efficient Micropayments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9846231" y="4190167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Blockchain-based micropayments enable seamless, low-cost transactions for even the smallest purchases.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4506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5403" y="2989778"/>
            <a:ext cx="7540823" cy="5766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40"/>
              </a:lnSpc>
              <a:buNone/>
            </a:pPr>
            <a:r>
              <a:rPr lang="en-US" sz="3632" b="1" spc="-73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Machine Learning Recommendations</a:t>
            </a:r>
            <a:endParaRPr lang="en-US" sz="3632" dirty="0"/>
          </a:p>
        </p:txBody>
      </p:sp>
      <p:sp>
        <p:nvSpPr>
          <p:cNvPr id="6" name="Shape 2"/>
          <p:cNvSpPr/>
          <p:nvPr/>
        </p:nvSpPr>
        <p:spPr>
          <a:xfrm>
            <a:off x="2275403" y="5776079"/>
            <a:ext cx="10079593" cy="22860"/>
          </a:xfrm>
          <a:prstGeom prst="roundRect">
            <a:avLst>
              <a:gd name="adj" fmla="val 360212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4734758" y="5089981"/>
            <a:ext cx="22860" cy="686157"/>
          </a:xfrm>
          <a:prstGeom prst="roundRect">
            <a:avLst>
              <a:gd name="adj" fmla="val 360212"/>
            </a:avLst>
          </a:prstGeom>
          <a:solidFill>
            <a:srgbClr val="D6BADD"/>
          </a:solidFill>
          <a:ln/>
        </p:spPr>
      </p:sp>
      <p:sp>
        <p:nvSpPr>
          <p:cNvPr id="8" name="Shape 4"/>
          <p:cNvSpPr/>
          <p:nvPr/>
        </p:nvSpPr>
        <p:spPr>
          <a:xfrm>
            <a:off x="4525685" y="5555516"/>
            <a:ext cx="441127" cy="441127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677013" y="5637669"/>
            <a:ext cx="138351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79"/>
              </a:lnSpc>
              <a:buNone/>
            </a:pPr>
            <a:r>
              <a:rPr lang="en-US" sz="2179" b="1" spc="-4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179" dirty="0"/>
          </a:p>
        </p:txBody>
      </p:sp>
      <p:sp>
        <p:nvSpPr>
          <p:cNvPr id="10" name="Text 6"/>
          <p:cNvSpPr/>
          <p:nvPr/>
        </p:nvSpPr>
        <p:spPr>
          <a:xfrm>
            <a:off x="3593068" y="3860483"/>
            <a:ext cx="2306479" cy="288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70"/>
              </a:lnSpc>
              <a:buNone/>
            </a:pPr>
            <a:r>
              <a:rPr lang="en-US" sz="1816" b="1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User Profiling</a:t>
            </a:r>
            <a:endParaRPr lang="en-US" sz="1816" dirty="0"/>
          </a:p>
        </p:txBody>
      </p:sp>
      <p:sp>
        <p:nvSpPr>
          <p:cNvPr id="11" name="Text 7"/>
          <p:cNvSpPr/>
          <p:nvPr/>
        </p:nvSpPr>
        <p:spPr>
          <a:xfrm>
            <a:off x="2471380" y="4266367"/>
            <a:ext cx="4549854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544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 customer browsing and purchase history to build comprehensive user profiles.</a:t>
            </a:r>
            <a:endParaRPr lang="en-US" sz="1544" dirty="0"/>
          </a:p>
        </p:txBody>
      </p:sp>
      <p:sp>
        <p:nvSpPr>
          <p:cNvPr id="12" name="Shape 8"/>
          <p:cNvSpPr/>
          <p:nvPr/>
        </p:nvSpPr>
        <p:spPr>
          <a:xfrm>
            <a:off x="7303651" y="5776020"/>
            <a:ext cx="22860" cy="686157"/>
          </a:xfrm>
          <a:prstGeom prst="roundRect">
            <a:avLst>
              <a:gd name="adj" fmla="val 360212"/>
            </a:avLst>
          </a:prstGeom>
          <a:solidFill>
            <a:srgbClr val="D6BADD"/>
          </a:solidFill>
          <a:ln/>
        </p:spPr>
      </p:sp>
      <p:sp>
        <p:nvSpPr>
          <p:cNvPr id="13" name="Shape 9"/>
          <p:cNvSpPr/>
          <p:nvPr/>
        </p:nvSpPr>
        <p:spPr>
          <a:xfrm>
            <a:off x="7094577" y="5555516"/>
            <a:ext cx="441127" cy="441127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45906" y="5637669"/>
            <a:ext cx="138351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79"/>
              </a:lnSpc>
              <a:buNone/>
            </a:pPr>
            <a:r>
              <a:rPr lang="en-US" sz="2179" b="1" spc="-4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179" dirty="0"/>
          </a:p>
        </p:txBody>
      </p:sp>
      <p:sp>
        <p:nvSpPr>
          <p:cNvPr id="15" name="Text 11"/>
          <p:cNvSpPr/>
          <p:nvPr/>
        </p:nvSpPr>
        <p:spPr>
          <a:xfrm>
            <a:off x="6161961" y="6658332"/>
            <a:ext cx="2306479" cy="288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70"/>
              </a:lnSpc>
              <a:buNone/>
            </a:pPr>
            <a:r>
              <a:rPr lang="en-US" sz="1816" b="1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Predictive Analytics</a:t>
            </a:r>
            <a:endParaRPr lang="en-US" sz="1816" dirty="0"/>
          </a:p>
        </p:txBody>
      </p:sp>
      <p:sp>
        <p:nvSpPr>
          <p:cNvPr id="16" name="Text 12"/>
          <p:cNvSpPr/>
          <p:nvPr/>
        </p:nvSpPr>
        <p:spPr>
          <a:xfrm>
            <a:off x="5040273" y="7064216"/>
            <a:ext cx="4549854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544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Apply machine learning algorithms to predict user preferences and suggest relevant products.</a:t>
            </a:r>
            <a:endParaRPr lang="en-US" sz="1544" dirty="0"/>
          </a:p>
        </p:txBody>
      </p:sp>
      <p:sp>
        <p:nvSpPr>
          <p:cNvPr id="17" name="Shape 13"/>
          <p:cNvSpPr/>
          <p:nvPr/>
        </p:nvSpPr>
        <p:spPr>
          <a:xfrm>
            <a:off x="9872543" y="5089981"/>
            <a:ext cx="22860" cy="686157"/>
          </a:xfrm>
          <a:prstGeom prst="roundRect">
            <a:avLst>
              <a:gd name="adj" fmla="val 360212"/>
            </a:avLst>
          </a:prstGeom>
          <a:solidFill>
            <a:srgbClr val="D6BADD"/>
          </a:solidFill>
          <a:ln/>
        </p:spPr>
      </p:sp>
      <p:sp>
        <p:nvSpPr>
          <p:cNvPr id="18" name="Shape 14"/>
          <p:cNvSpPr/>
          <p:nvPr/>
        </p:nvSpPr>
        <p:spPr>
          <a:xfrm>
            <a:off x="9663470" y="5555516"/>
            <a:ext cx="441127" cy="441127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814798" y="5637669"/>
            <a:ext cx="138351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79"/>
              </a:lnSpc>
              <a:buNone/>
            </a:pPr>
            <a:r>
              <a:rPr lang="en-US" sz="2179" b="1" spc="-4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179" dirty="0"/>
          </a:p>
        </p:txBody>
      </p:sp>
      <p:sp>
        <p:nvSpPr>
          <p:cNvPr id="20" name="Text 16"/>
          <p:cNvSpPr/>
          <p:nvPr/>
        </p:nvSpPr>
        <p:spPr>
          <a:xfrm>
            <a:off x="8730853" y="3860483"/>
            <a:ext cx="2306479" cy="288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70"/>
              </a:lnSpc>
              <a:buNone/>
            </a:pPr>
            <a:r>
              <a:rPr lang="en-US" sz="1816" b="1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Personalized Curation</a:t>
            </a:r>
            <a:endParaRPr lang="en-US" sz="1816" dirty="0"/>
          </a:p>
        </p:txBody>
      </p:sp>
      <p:sp>
        <p:nvSpPr>
          <p:cNvPr id="21" name="Text 17"/>
          <p:cNvSpPr/>
          <p:nvPr/>
        </p:nvSpPr>
        <p:spPr>
          <a:xfrm>
            <a:off x="7609165" y="4266367"/>
            <a:ext cx="4549854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544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Dynamically curate a unique shopping experience for each customer based on their interests and behaviors.</a:t>
            </a:r>
            <a:endParaRPr lang="en-US" sz="1544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47" y="2283381"/>
            <a:ext cx="4883587" cy="36627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30077" y="686872"/>
            <a:ext cx="7081123" cy="709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3"/>
              </a:lnSpc>
              <a:buNone/>
            </a:pPr>
            <a:r>
              <a:rPr lang="en-US" sz="4467" b="1" spc="-89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Secure Identity Management</a:t>
            </a:r>
            <a:endParaRPr lang="en-US" sz="4467" dirty="0"/>
          </a:p>
        </p:txBody>
      </p:sp>
      <p:sp>
        <p:nvSpPr>
          <p:cNvPr id="7" name="Shape 2"/>
          <p:cNvSpPr/>
          <p:nvPr/>
        </p:nvSpPr>
        <p:spPr>
          <a:xfrm>
            <a:off x="6330077" y="1757482"/>
            <a:ext cx="7456646" cy="1767721"/>
          </a:xfrm>
          <a:prstGeom prst="roundRect">
            <a:avLst>
              <a:gd name="adj" fmla="val 572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78679" y="2006084"/>
            <a:ext cx="3132773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2"/>
              </a:lnSpc>
              <a:buNone/>
            </a:pPr>
            <a:r>
              <a:rPr lang="en-US" sz="2233" b="1" spc="-4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Biometric Authentication</a:t>
            </a:r>
            <a:endParaRPr lang="en-US" sz="2233" dirty="0"/>
          </a:p>
        </p:txBody>
      </p:sp>
      <p:sp>
        <p:nvSpPr>
          <p:cNvPr id="9" name="Text 4"/>
          <p:cNvSpPr/>
          <p:nvPr/>
        </p:nvSpPr>
        <p:spPr>
          <a:xfrm>
            <a:off x="6578679" y="2505075"/>
            <a:ext cx="695944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7"/>
              </a:lnSpc>
              <a:buNone/>
            </a:pPr>
            <a:r>
              <a:rPr lang="en-US" sz="1898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Leverage advanced biometrics, such as fingerprint or facial recognition, to securely verify customer identities.</a:t>
            </a:r>
            <a:endParaRPr lang="en-US" sz="1898" dirty="0"/>
          </a:p>
        </p:txBody>
      </p:sp>
      <p:sp>
        <p:nvSpPr>
          <p:cNvPr id="10" name="Shape 5"/>
          <p:cNvSpPr/>
          <p:nvPr/>
        </p:nvSpPr>
        <p:spPr>
          <a:xfrm>
            <a:off x="6330077" y="3766185"/>
            <a:ext cx="7456646" cy="1767721"/>
          </a:xfrm>
          <a:prstGeom prst="roundRect">
            <a:avLst>
              <a:gd name="adj" fmla="val 572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6578679" y="4014788"/>
            <a:ext cx="3384947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2"/>
              </a:lnSpc>
              <a:buNone/>
            </a:pPr>
            <a:r>
              <a:rPr lang="en-US" sz="2233" b="1" spc="-4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Distributed Identity Wallets</a:t>
            </a:r>
            <a:endParaRPr lang="en-US" sz="2233" dirty="0"/>
          </a:p>
        </p:txBody>
      </p:sp>
      <p:sp>
        <p:nvSpPr>
          <p:cNvPr id="12" name="Text 7"/>
          <p:cNvSpPr/>
          <p:nvPr/>
        </p:nvSpPr>
        <p:spPr>
          <a:xfrm>
            <a:off x="6578679" y="4513778"/>
            <a:ext cx="695944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7"/>
              </a:lnSpc>
              <a:buNone/>
            </a:pPr>
            <a:r>
              <a:rPr lang="en-US" sz="1898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Empower customers to manage their own digital identities, reducing the risk of centralized data breaches.</a:t>
            </a:r>
            <a:endParaRPr lang="en-US" sz="1898" dirty="0"/>
          </a:p>
        </p:txBody>
      </p:sp>
      <p:sp>
        <p:nvSpPr>
          <p:cNvPr id="13" name="Shape 8"/>
          <p:cNvSpPr/>
          <p:nvPr/>
        </p:nvSpPr>
        <p:spPr>
          <a:xfrm>
            <a:off x="6330077" y="5774888"/>
            <a:ext cx="7456646" cy="1767721"/>
          </a:xfrm>
          <a:prstGeom prst="roundRect">
            <a:avLst>
              <a:gd name="adj" fmla="val 572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578679" y="6023491"/>
            <a:ext cx="2836188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2"/>
              </a:lnSpc>
              <a:buNone/>
            </a:pPr>
            <a:r>
              <a:rPr lang="en-US" sz="2233" b="1" spc="-4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Consent-based Access</a:t>
            </a:r>
            <a:endParaRPr lang="en-US" sz="2233" dirty="0"/>
          </a:p>
        </p:txBody>
      </p:sp>
      <p:sp>
        <p:nvSpPr>
          <p:cNvPr id="15" name="Text 10"/>
          <p:cNvSpPr/>
          <p:nvPr/>
        </p:nvSpPr>
        <p:spPr>
          <a:xfrm>
            <a:off x="6578679" y="6522482"/>
            <a:ext cx="695944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7"/>
              </a:lnSpc>
              <a:buNone/>
            </a:pPr>
            <a:r>
              <a:rPr lang="en-US" sz="1898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Give customers control over their personal data, allowing them to grant or revoke access as needed.</a:t>
            </a:r>
            <a:endParaRPr lang="en-US" sz="1898" dirty="0"/>
          </a:p>
        </p:txBody>
      </p:sp>
      <p:pic>
        <p:nvPicPr>
          <p:cNvPr id="16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250" y="2273618"/>
            <a:ext cx="4909780" cy="368236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07244" y="834866"/>
            <a:ext cx="6716316" cy="678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42"/>
              </a:lnSpc>
              <a:buNone/>
            </a:pPr>
            <a:r>
              <a:rPr lang="en-US" sz="4273" b="1" spc="-85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Intelligent Checkout Process</a:t>
            </a:r>
            <a:endParaRPr lang="en-US" sz="4273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4" y="1859042"/>
            <a:ext cx="1153239" cy="184523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306360" y="2089666"/>
            <a:ext cx="2713553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1"/>
              </a:lnSpc>
              <a:buNone/>
            </a:pPr>
            <a:r>
              <a:rPr lang="en-US" sz="2137" b="1" spc="-43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Smart Form Autofill</a:t>
            </a:r>
            <a:endParaRPr lang="en-US" sz="2137" dirty="0"/>
          </a:p>
        </p:txBody>
      </p:sp>
      <p:sp>
        <p:nvSpPr>
          <p:cNvPr id="9" name="Text 3"/>
          <p:cNvSpPr/>
          <p:nvPr/>
        </p:nvSpPr>
        <p:spPr>
          <a:xfrm>
            <a:off x="2306360" y="2567107"/>
            <a:ext cx="6030397" cy="737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06"/>
              </a:lnSpc>
              <a:buNone/>
            </a:pPr>
            <a:r>
              <a:rPr lang="en-US" sz="1816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Leverage customer data to automatically populate checkout forms, reducing friction and cart abandonment.</a:t>
            </a:r>
            <a:endParaRPr lang="en-US" sz="1816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44" y="3704273"/>
            <a:ext cx="1153239" cy="184523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306360" y="3934897"/>
            <a:ext cx="2713553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1"/>
              </a:lnSpc>
              <a:buNone/>
            </a:pPr>
            <a:r>
              <a:rPr lang="en-US" sz="2137" b="1" spc="-43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One-Click Payments</a:t>
            </a:r>
            <a:endParaRPr lang="en-US" sz="2137" dirty="0"/>
          </a:p>
        </p:txBody>
      </p:sp>
      <p:sp>
        <p:nvSpPr>
          <p:cNvPr id="12" name="Text 5"/>
          <p:cNvSpPr/>
          <p:nvPr/>
        </p:nvSpPr>
        <p:spPr>
          <a:xfrm>
            <a:off x="2306360" y="4412337"/>
            <a:ext cx="6030397" cy="737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06"/>
              </a:lnSpc>
              <a:buNone/>
            </a:pPr>
            <a:r>
              <a:rPr lang="en-US" sz="1816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secure, streamlined payment options that allow customers to complete transactions with a single click.</a:t>
            </a:r>
            <a:endParaRPr lang="en-US" sz="1816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244" y="5549503"/>
            <a:ext cx="1153239" cy="1845231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306360" y="5780127"/>
            <a:ext cx="2793563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1"/>
              </a:lnSpc>
              <a:buNone/>
            </a:pPr>
            <a:r>
              <a:rPr lang="en-US" sz="2137" b="1" spc="-43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Intelligent Cross-selling</a:t>
            </a:r>
            <a:endParaRPr lang="en-US" sz="2137" dirty="0"/>
          </a:p>
        </p:txBody>
      </p:sp>
      <p:sp>
        <p:nvSpPr>
          <p:cNvPr id="15" name="Text 7"/>
          <p:cNvSpPr/>
          <p:nvPr/>
        </p:nvSpPr>
        <p:spPr>
          <a:xfrm>
            <a:off x="2306360" y="6257568"/>
            <a:ext cx="6030397" cy="737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06"/>
              </a:lnSpc>
              <a:buNone/>
            </a:pPr>
            <a:r>
              <a:rPr lang="en-US" sz="1816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Suggest complementary products during checkout, enhancing the customer's shopping experience and increasing order value.</a:t>
            </a:r>
            <a:endParaRPr lang="en-US" sz="1816" dirty="0"/>
          </a:p>
        </p:txBody>
      </p:sp>
      <p:pic>
        <p:nvPicPr>
          <p:cNvPr id="16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364" y="2687836"/>
            <a:ext cx="4999553" cy="285392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81633" y="847725"/>
            <a:ext cx="4582716" cy="572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11"/>
              </a:lnSpc>
              <a:buNone/>
            </a:pPr>
            <a:r>
              <a:rPr lang="en-US" sz="3609" b="1" spc="-72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Preserving Privacy</a:t>
            </a:r>
            <a:endParaRPr lang="en-US" sz="3609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33" y="1712595"/>
            <a:ext cx="486847" cy="48684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81633" y="2394109"/>
            <a:ext cx="2291358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55"/>
              </a:lnSpc>
              <a:buNone/>
            </a:pPr>
            <a:r>
              <a:rPr lang="en-US" sz="1804" b="1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Encrypted Data</a:t>
            </a:r>
            <a:endParaRPr lang="en-US" sz="1804" dirty="0"/>
          </a:p>
        </p:txBody>
      </p:sp>
      <p:sp>
        <p:nvSpPr>
          <p:cNvPr id="9" name="Text 3"/>
          <p:cNvSpPr/>
          <p:nvPr/>
        </p:nvSpPr>
        <p:spPr>
          <a:xfrm>
            <a:off x="681633" y="2797373"/>
            <a:ext cx="7780734" cy="6231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54"/>
              </a:lnSpc>
              <a:buNone/>
            </a:pPr>
            <a:r>
              <a:rPr lang="en-US" sz="1534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Safeguard customer information with advanced encryption techniques to ensure privacy and security.</a:t>
            </a:r>
            <a:endParaRPr lang="en-US" sz="1534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33" y="4004786"/>
            <a:ext cx="486847" cy="48684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81633" y="4686300"/>
            <a:ext cx="2291358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55"/>
              </a:lnSpc>
              <a:buNone/>
            </a:pPr>
            <a:r>
              <a:rPr lang="en-US" sz="1804" b="1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Anonymized Profiles</a:t>
            </a:r>
            <a:endParaRPr lang="en-US" sz="1804" dirty="0"/>
          </a:p>
        </p:txBody>
      </p:sp>
      <p:sp>
        <p:nvSpPr>
          <p:cNvPr id="12" name="Text 5"/>
          <p:cNvSpPr/>
          <p:nvPr/>
        </p:nvSpPr>
        <p:spPr>
          <a:xfrm>
            <a:off x="681633" y="5089565"/>
            <a:ext cx="7780734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54"/>
              </a:lnSpc>
              <a:buNone/>
            </a:pPr>
            <a:r>
              <a:rPr lang="en-US" sz="1534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anonymized user profiles to protect individual identities while still leveraging data insights.</a:t>
            </a:r>
            <a:endParaRPr lang="en-US" sz="1534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33" y="5985391"/>
            <a:ext cx="486847" cy="48684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81633" y="6666905"/>
            <a:ext cx="2445425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55"/>
              </a:lnSpc>
              <a:buNone/>
            </a:pPr>
            <a:r>
              <a:rPr lang="en-US" sz="1804" b="1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Consent-driven Data Use</a:t>
            </a:r>
            <a:endParaRPr lang="en-US" sz="1804" dirty="0"/>
          </a:p>
        </p:txBody>
      </p:sp>
      <p:sp>
        <p:nvSpPr>
          <p:cNvPr id="15" name="Text 7"/>
          <p:cNvSpPr/>
          <p:nvPr/>
        </p:nvSpPr>
        <p:spPr>
          <a:xfrm>
            <a:off x="681633" y="7070169"/>
            <a:ext cx="7780734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54"/>
              </a:lnSpc>
              <a:buNone/>
            </a:pPr>
            <a:r>
              <a:rPr lang="en-US" sz="1534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Empower customers to control the use of their data, ensuring transparency and building trust.</a:t>
            </a:r>
            <a:endParaRPr lang="en-US" sz="1534" dirty="0"/>
          </a:p>
        </p:txBody>
      </p:sp>
      <p:pic>
        <p:nvPicPr>
          <p:cNvPr id="16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610" y="2129909"/>
            <a:ext cx="4869061" cy="396978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713899"/>
            <a:ext cx="6382822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spc="-91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Scalability and Efficiency</a:t>
            </a:r>
            <a:endParaRPr lang="en-US" sz="4574" dirty="0"/>
          </a:p>
        </p:txBody>
      </p:sp>
      <p:sp>
        <p:nvSpPr>
          <p:cNvPr id="7" name="Shape 2"/>
          <p:cNvSpPr/>
          <p:nvPr/>
        </p:nvSpPr>
        <p:spPr>
          <a:xfrm>
            <a:off x="864037" y="1810226"/>
            <a:ext cx="7415927" cy="5705475"/>
          </a:xfrm>
          <a:prstGeom prst="roundRect">
            <a:avLst>
              <a:gd name="adj" fmla="val 1817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79277" y="1825466"/>
            <a:ext cx="7385447" cy="1891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1126093" y="1981200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Distributed Infrastructure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4822627" y="1981200"/>
            <a:ext cx="319528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Decentralized systems can handle high traffic and transaction volumes without performance degradation.</a:t>
            </a:r>
            <a:endParaRPr lang="en-US" sz="1944" dirty="0"/>
          </a:p>
        </p:txBody>
      </p:sp>
      <p:sp>
        <p:nvSpPr>
          <p:cNvPr id="11" name="Shape 6"/>
          <p:cNvSpPr/>
          <p:nvPr/>
        </p:nvSpPr>
        <p:spPr>
          <a:xfrm>
            <a:off x="879277" y="3717131"/>
            <a:ext cx="7385447" cy="1891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126093" y="3872865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Automated Scaling</a:t>
            </a:r>
            <a:endParaRPr lang="en-US" sz="1944" dirty="0"/>
          </a:p>
        </p:txBody>
      </p:sp>
      <p:sp>
        <p:nvSpPr>
          <p:cNvPr id="13" name="Text 8"/>
          <p:cNvSpPr/>
          <p:nvPr/>
        </p:nvSpPr>
        <p:spPr>
          <a:xfrm>
            <a:off x="4822627" y="3872865"/>
            <a:ext cx="319528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Intelligent algorithms dynamically adjust resources to meet fluctuating customer demands.</a:t>
            </a:r>
            <a:endParaRPr lang="en-US" sz="1944" dirty="0"/>
          </a:p>
        </p:txBody>
      </p:sp>
      <p:sp>
        <p:nvSpPr>
          <p:cNvPr id="14" name="Shape 9"/>
          <p:cNvSpPr/>
          <p:nvPr/>
        </p:nvSpPr>
        <p:spPr>
          <a:xfrm>
            <a:off x="879277" y="5608796"/>
            <a:ext cx="7385447" cy="1891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1126093" y="5764530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Energy-efficient Design</a:t>
            </a:r>
            <a:endParaRPr lang="en-US" sz="1944" dirty="0"/>
          </a:p>
        </p:txBody>
      </p:sp>
      <p:sp>
        <p:nvSpPr>
          <p:cNvPr id="16" name="Text 11"/>
          <p:cNvSpPr/>
          <p:nvPr/>
        </p:nvSpPr>
        <p:spPr>
          <a:xfrm>
            <a:off x="4822627" y="5764530"/>
            <a:ext cx="319528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Advanced technologies and optimized processes minimize the environmental impact of the shopping platform.</a:t>
            </a:r>
            <a:endParaRPr lang="en-US" sz="1944" dirty="0"/>
          </a:p>
        </p:txBody>
      </p:sp>
      <p:pic>
        <p:nvPicPr>
          <p:cNvPr id="17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434590"/>
            <a:ext cx="6833592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spc="-91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Applications and Use Cases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77773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Retail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4387691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Seamless online shopping experiences for a wide range of consumer goods and services.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07462" y="377773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Digital Marketplaces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5407462" y="4387691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Peer-to-peer trading platforms for unique, handcrafted, or specialty items.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46231" y="377773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Subscription Services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9846231" y="4387691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Personalized recommendations and frictionless checkout for recurring digital or physical goods.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2024-08-06T21:26:08Z</dcterms:created>
  <dcterms:modified xsi:type="dcterms:W3CDTF">2024-08-06T21:26:08Z</dcterms:modified>
</cp:coreProperties>
</file>